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7" r:id="rId15"/>
    <p:sldId id="276" r:id="rId16"/>
    <p:sldId id="278" r:id="rId17"/>
    <p:sldId id="267" r:id="rId18"/>
    <p:sldId id="279" r:id="rId19"/>
    <p:sldId id="280" r:id="rId20"/>
    <p:sldId id="268" r:id="rId21"/>
    <p:sldId id="269" r:id="rId22"/>
    <p:sldId id="270" r:id="rId23"/>
    <p:sldId id="281" r:id="rId24"/>
    <p:sldId id="283" r:id="rId25"/>
    <p:sldId id="282" r:id="rId26"/>
  </p:sldIdLst>
  <p:sldSz cx="12188825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010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38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73212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9765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505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665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95930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086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5993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2391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4557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2598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0212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632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637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83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790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033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363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3213" y="0"/>
            <a:ext cx="42656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Font typeface="Cambria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0825" y="4898571"/>
            <a:ext cx="5945187" cy="1270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90000"/>
              </a:lnSpc>
              <a:spcBef>
                <a:spcPts val="1000"/>
              </a:spcBef>
              <a:buClr>
                <a:srgbClr val="979797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600"/>
              </a:spcBef>
              <a:buClr>
                <a:srgbClr val="979797"/>
              </a:buClr>
              <a:buFont typeface="Arial"/>
              <a:buNone/>
              <a:defRPr/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1658935" y="4782971"/>
            <a:ext cx="565467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" name="Shape 21"/>
          <p:cNvSpPr/>
          <p:nvPr/>
        </p:nvSpPr>
        <p:spPr>
          <a:xfrm>
            <a:off x="7923213" y="0"/>
            <a:ext cx="1065213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5000">
                <a:srgbClr val="000000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08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mb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4343399" y="-839787"/>
            <a:ext cx="4187824" cy="982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10191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Char char="•"/>
              <a:defRPr/>
            </a:lvl1pPr>
            <a:lvl2pPr marL="511175" indent="-130175" algn="l" rtl="0">
              <a:lnSpc>
                <a:spcPct val="90000"/>
              </a:lnSpc>
              <a:spcBef>
                <a:spcPts val="1000"/>
              </a:spcBef>
              <a:buClr>
                <a:srgbClr val="979797"/>
              </a:buClr>
              <a:buFont typeface="Arial"/>
              <a:buChar char="•"/>
              <a:defRPr/>
            </a:lvl2pPr>
            <a:lvl3pPr marL="685800" indent="-86359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3pPr>
            <a:lvl4pPr marL="860425" indent="-93344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4pPr>
            <a:lvl5pPr marL="1033463" indent="-101282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5pPr>
            <a:lvl6pPr marL="1207008" indent="-97027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6pPr>
            <a:lvl7pPr marL="1380744" indent="-92964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7pPr>
            <a:lvl8pPr marL="1554480" indent="-101600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8pPr>
            <a:lvl9pPr marL="1728216" indent="-97536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 rot="5400000">
            <a:off x="7676356" y="2493168"/>
            <a:ext cx="5522912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mb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5400000">
            <a:off x="2570955" y="-402431"/>
            <a:ext cx="5522912" cy="761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10191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Char char="•"/>
              <a:defRPr/>
            </a:lvl1pPr>
            <a:lvl2pPr marL="511175" indent="-130175" algn="l" rtl="0">
              <a:lnSpc>
                <a:spcPct val="90000"/>
              </a:lnSpc>
              <a:spcBef>
                <a:spcPts val="1000"/>
              </a:spcBef>
              <a:buClr>
                <a:srgbClr val="979797"/>
              </a:buClr>
              <a:buFont typeface="Arial"/>
              <a:buChar char="•"/>
              <a:defRPr/>
            </a:lvl2pPr>
            <a:lvl3pPr marL="685800" indent="-86359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3pPr>
            <a:lvl4pPr marL="860425" indent="-93344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4pPr>
            <a:lvl5pPr marL="1033463" indent="-101282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5pPr>
            <a:lvl6pPr marL="1207008" indent="-97027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6pPr>
            <a:lvl7pPr marL="1380744" indent="-92964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7pPr>
            <a:lvl8pPr marL="1554480" indent="-101600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8pPr>
            <a:lvl9pPr marL="1728216" indent="-97536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91" name="Shape 91"/>
          <p:cNvCxnSpPr/>
          <p:nvPr/>
        </p:nvCxnSpPr>
        <p:spPr>
          <a:xfrm>
            <a:off x="9371011" y="762000"/>
            <a:ext cx="0" cy="533399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3610" y="0"/>
            <a:ext cx="10652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/>
          <p:nvPr/>
        </p:nvSpPr>
        <p:spPr>
          <a:xfrm>
            <a:off x="11123611" y="10886"/>
            <a:ext cx="1065213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5000">
                <a:srgbClr val="000000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08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522409" y="2237096"/>
            <a:ext cx="8229600" cy="2411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522412" y="4876800"/>
            <a:ext cx="8229600" cy="1292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Cambria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9E9E9E"/>
              </a:buClr>
              <a:buFont typeface="Cambria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0" name="Shape 30"/>
          <p:cNvCxnSpPr/>
          <p:nvPr/>
        </p:nvCxnSpPr>
        <p:spPr>
          <a:xfrm>
            <a:off x="1658935" y="4782971"/>
            <a:ext cx="801687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6" name="Shape 36"/>
          <p:cNvCxnSpPr/>
          <p:nvPr/>
        </p:nvCxnSpPr>
        <p:spPr>
          <a:xfrm>
            <a:off x="1658935" y="1709058"/>
            <a:ext cx="96170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mb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indent="-10191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Char char="•"/>
              <a:defRPr/>
            </a:lvl1pPr>
            <a:lvl2pPr marL="511175" indent="-130175" algn="l" rtl="0">
              <a:lnSpc>
                <a:spcPct val="90000"/>
              </a:lnSpc>
              <a:spcBef>
                <a:spcPts val="1000"/>
              </a:spcBef>
              <a:buClr>
                <a:srgbClr val="979797"/>
              </a:buClr>
              <a:buFont typeface="Arial"/>
              <a:buChar char="•"/>
              <a:defRPr/>
            </a:lvl2pPr>
            <a:lvl3pPr marL="685800" indent="-86359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3pPr>
            <a:lvl4pPr marL="860425" indent="-93344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4pPr>
            <a:lvl5pPr marL="1033463" indent="-101282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5pPr>
            <a:lvl6pPr marL="1207008" indent="-97027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6pPr>
            <a:lvl7pPr marL="1380744" indent="-92964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7pPr>
            <a:lvl8pPr marL="1554480" indent="-101600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8pPr>
            <a:lvl9pPr marL="1728216" indent="-97536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43" name="Shape 43"/>
          <p:cNvCxnSpPr/>
          <p:nvPr/>
        </p:nvCxnSpPr>
        <p:spPr>
          <a:xfrm>
            <a:off x="1658935" y="1709058"/>
            <a:ext cx="96170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mb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488167" y="1984248"/>
            <a:ext cx="4800600" cy="41879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6551612" y="1984248"/>
            <a:ext cx="4800600" cy="41879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55" name="Shape 55"/>
          <p:cNvCxnSpPr/>
          <p:nvPr/>
        </p:nvCxnSpPr>
        <p:spPr>
          <a:xfrm>
            <a:off x="1658935" y="1709058"/>
            <a:ext cx="96170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522412" y="1828800"/>
            <a:ext cx="48006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Cambria"/>
              <a:buNone/>
              <a:defRPr/>
            </a:lvl1pPr>
            <a:lvl2pPr marL="457200" indent="0" rtl="0">
              <a:spcBef>
                <a:spcPts val="0"/>
              </a:spcBef>
              <a:buFont typeface="Cambria"/>
              <a:buNone/>
              <a:defRPr/>
            </a:lvl2pPr>
            <a:lvl3pPr marL="914400" indent="0" rtl="0">
              <a:spcBef>
                <a:spcPts val="0"/>
              </a:spcBef>
              <a:buFont typeface="Cambria"/>
              <a:buNone/>
              <a:defRPr/>
            </a:lvl3pPr>
            <a:lvl4pPr marL="1371600" indent="0" rtl="0">
              <a:spcBef>
                <a:spcPts val="0"/>
              </a:spcBef>
              <a:buFont typeface="Cambria"/>
              <a:buNone/>
              <a:defRPr/>
            </a:lvl4pPr>
            <a:lvl5pPr marL="1828800" indent="0" rtl="0">
              <a:spcBef>
                <a:spcPts val="0"/>
              </a:spcBef>
              <a:buFont typeface="Cambria"/>
              <a:buNone/>
              <a:defRPr/>
            </a:lvl5pPr>
            <a:lvl6pPr marL="2286000" indent="0" rtl="0">
              <a:spcBef>
                <a:spcPts val="0"/>
              </a:spcBef>
              <a:buFont typeface="Cambria"/>
              <a:buNone/>
              <a:defRPr/>
            </a:lvl6pPr>
            <a:lvl7pPr marL="2743200" indent="0" rtl="0">
              <a:spcBef>
                <a:spcPts val="0"/>
              </a:spcBef>
              <a:buFont typeface="Cambria"/>
              <a:buNone/>
              <a:defRPr/>
            </a:lvl7pPr>
            <a:lvl8pPr marL="3200400" indent="0" rtl="0">
              <a:spcBef>
                <a:spcPts val="0"/>
              </a:spcBef>
              <a:buFont typeface="Cambria"/>
              <a:buNone/>
              <a:defRPr/>
            </a:lvl8pPr>
            <a:lvl9pPr marL="3657600" indent="0" rtl="0">
              <a:spcBef>
                <a:spcPts val="0"/>
              </a:spcBef>
              <a:buFont typeface="Cambria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522412" y="2743200"/>
            <a:ext cx="4800600" cy="3425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551612" y="1828800"/>
            <a:ext cx="48006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Cambria"/>
              <a:buNone/>
              <a:defRPr/>
            </a:lvl1pPr>
            <a:lvl2pPr marL="457200" indent="0" rtl="0">
              <a:spcBef>
                <a:spcPts val="0"/>
              </a:spcBef>
              <a:buFont typeface="Cambria"/>
              <a:buNone/>
              <a:defRPr/>
            </a:lvl2pPr>
            <a:lvl3pPr marL="914400" indent="0" rtl="0">
              <a:spcBef>
                <a:spcPts val="0"/>
              </a:spcBef>
              <a:buFont typeface="Cambria"/>
              <a:buNone/>
              <a:defRPr/>
            </a:lvl3pPr>
            <a:lvl4pPr marL="1371600" indent="0" rtl="0">
              <a:spcBef>
                <a:spcPts val="0"/>
              </a:spcBef>
              <a:buFont typeface="Cambria"/>
              <a:buNone/>
              <a:defRPr/>
            </a:lvl4pPr>
            <a:lvl5pPr marL="1828800" indent="0" rtl="0">
              <a:spcBef>
                <a:spcPts val="0"/>
              </a:spcBef>
              <a:buFont typeface="Cambria"/>
              <a:buNone/>
              <a:defRPr/>
            </a:lvl5pPr>
            <a:lvl6pPr marL="2286000" indent="0" rtl="0">
              <a:spcBef>
                <a:spcPts val="0"/>
              </a:spcBef>
              <a:buFont typeface="Cambria"/>
              <a:buNone/>
              <a:defRPr/>
            </a:lvl6pPr>
            <a:lvl7pPr marL="2743200" indent="0" rtl="0">
              <a:spcBef>
                <a:spcPts val="0"/>
              </a:spcBef>
              <a:buFont typeface="Cambria"/>
              <a:buNone/>
              <a:defRPr/>
            </a:lvl7pPr>
            <a:lvl8pPr marL="3200400" indent="0" rtl="0">
              <a:spcBef>
                <a:spcPts val="0"/>
              </a:spcBef>
              <a:buFont typeface="Cambria"/>
              <a:buNone/>
              <a:defRPr/>
            </a:lvl8pPr>
            <a:lvl9pPr marL="3657600" indent="0" rtl="0">
              <a:spcBef>
                <a:spcPts val="0"/>
              </a:spcBef>
              <a:buFont typeface="Cambria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6551612" y="2743200"/>
            <a:ext cx="4800600" cy="3425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65" name="Shape 65"/>
          <p:cNvCxnSpPr/>
          <p:nvPr/>
        </p:nvCxnSpPr>
        <p:spPr>
          <a:xfrm>
            <a:off x="1658935" y="1709058"/>
            <a:ext cx="961707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522412" y="685800"/>
            <a:ext cx="4114800" cy="1925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094414" y="685800"/>
            <a:ext cx="5257799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1522412" y="2895599"/>
            <a:ext cx="4114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lnSpc>
                <a:spcPct val="90000"/>
              </a:lnSpc>
              <a:spcBef>
                <a:spcPts val="1800"/>
              </a:spcBef>
              <a:buFont typeface="Cambria"/>
              <a:buNone/>
              <a:defRPr/>
            </a:lvl1pPr>
            <a:lvl2pPr marL="457200" indent="0" rtl="0">
              <a:spcBef>
                <a:spcPts val="0"/>
              </a:spcBef>
              <a:buFont typeface="Cambria"/>
              <a:buNone/>
              <a:defRPr/>
            </a:lvl2pPr>
            <a:lvl3pPr marL="914400" indent="0" rtl="0">
              <a:spcBef>
                <a:spcPts val="0"/>
              </a:spcBef>
              <a:buFont typeface="Cambria"/>
              <a:buNone/>
              <a:defRPr/>
            </a:lvl3pPr>
            <a:lvl4pPr marL="1371600" indent="0" rtl="0">
              <a:spcBef>
                <a:spcPts val="0"/>
              </a:spcBef>
              <a:buFont typeface="Cambria"/>
              <a:buNone/>
              <a:defRPr/>
            </a:lvl4pPr>
            <a:lvl5pPr marL="1828800" indent="0" rtl="0">
              <a:spcBef>
                <a:spcPts val="0"/>
              </a:spcBef>
              <a:buFont typeface="Cambria"/>
              <a:buNone/>
              <a:defRPr/>
            </a:lvl5pPr>
            <a:lvl6pPr marL="2286000" indent="0" rtl="0">
              <a:spcBef>
                <a:spcPts val="0"/>
              </a:spcBef>
              <a:buFont typeface="Cambria"/>
              <a:buNone/>
              <a:defRPr/>
            </a:lvl6pPr>
            <a:lvl7pPr marL="2743200" indent="0" rtl="0">
              <a:spcBef>
                <a:spcPts val="0"/>
              </a:spcBef>
              <a:buFont typeface="Cambria"/>
              <a:buNone/>
              <a:defRPr/>
            </a:lvl7pPr>
            <a:lvl8pPr marL="3200400" indent="0" rtl="0">
              <a:spcBef>
                <a:spcPts val="0"/>
              </a:spcBef>
              <a:buFont typeface="Cambria"/>
              <a:buNone/>
              <a:defRPr/>
            </a:lvl8pPr>
            <a:lvl9pPr marL="3657600" indent="0" rtl="0">
              <a:spcBef>
                <a:spcPts val="0"/>
              </a:spcBef>
              <a:buFont typeface="Cambria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73" name="Shape 73"/>
          <p:cNvCxnSpPr/>
          <p:nvPr/>
        </p:nvCxnSpPr>
        <p:spPr>
          <a:xfrm>
            <a:off x="1658935" y="2743200"/>
            <a:ext cx="390207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6094414" y="0"/>
            <a:ext cx="6172197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522412" y="685800"/>
            <a:ext cx="4114800" cy="1925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522412" y="2895599"/>
            <a:ext cx="4114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Font typeface="Cambria"/>
              <a:buNone/>
              <a:defRPr/>
            </a:lvl1pPr>
            <a:lvl2pPr marL="457200" indent="0" rtl="0">
              <a:spcBef>
                <a:spcPts val="0"/>
              </a:spcBef>
              <a:buFont typeface="Cambria"/>
              <a:buNone/>
              <a:defRPr/>
            </a:lvl2pPr>
            <a:lvl3pPr marL="914400" indent="0" rtl="0">
              <a:spcBef>
                <a:spcPts val="0"/>
              </a:spcBef>
              <a:buFont typeface="Cambria"/>
              <a:buNone/>
              <a:defRPr/>
            </a:lvl3pPr>
            <a:lvl4pPr marL="1371600" indent="0" rtl="0">
              <a:spcBef>
                <a:spcPts val="0"/>
              </a:spcBef>
              <a:buFont typeface="Cambria"/>
              <a:buNone/>
              <a:defRPr/>
            </a:lvl4pPr>
            <a:lvl5pPr marL="1828800" indent="0" rtl="0">
              <a:spcBef>
                <a:spcPts val="0"/>
              </a:spcBef>
              <a:buFont typeface="Cambria"/>
              <a:buNone/>
              <a:defRPr/>
            </a:lvl5pPr>
            <a:lvl6pPr marL="2286000" indent="0" rtl="0">
              <a:spcBef>
                <a:spcPts val="0"/>
              </a:spcBef>
              <a:buFont typeface="Cambria"/>
              <a:buNone/>
              <a:defRPr/>
            </a:lvl6pPr>
            <a:lvl7pPr marL="2743200" indent="0" rtl="0">
              <a:spcBef>
                <a:spcPts val="0"/>
              </a:spcBef>
              <a:buFont typeface="Cambria"/>
              <a:buNone/>
              <a:defRPr/>
            </a:lvl7pPr>
            <a:lvl8pPr marL="3200400" indent="0" rtl="0">
              <a:spcBef>
                <a:spcPts val="0"/>
              </a:spcBef>
              <a:buFont typeface="Cambria"/>
              <a:buNone/>
              <a:defRPr/>
            </a:lvl8pPr>
            <a:lvl9pPr marL="3657600" indent="0" rtl="0">
              <a:spcBef>
                <a:spcPts val="0"/>
              </a:spcBef>
              <a:buFont typeface="Cambria"/>
              <a:buNone/>
              <a:defRPr/>
            </a:lvl9pPr>
          </a:lstStyle>
          <a:p>
            <a:endParaRPr/>
          </a:p>
        </p:txBody>
      </p:sp>
      <p:cxnSp>
        <p:nvCxnSpPr>
          <p:cNvPr id="78" name="Shape 78"/>
          <p:cNvCxnSpPr/>
          <p:nvPr/>
        </p:nvCxnSpPr>
        <p:spPr>
          <a:xfrm>
            <a:off x="1658935" y="2743200"/>
            <a:ext cx="390207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mbria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3838" marR="0" indent="-10191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Char char="•"/>
              <a:defRPr/>
            </a:lvl1pPr>
            <a:lvl2pPr marL="511175" marR="0" indent="-130175" algn="l" rtl="0">
              <a:lnSpc>
                <a:spcPct val="90000"/>
              </a:lnSpc>
              <a:spcBef>
                <a:spcPts val="1000"/>
              </a:spcBef>
              <a:buClr>
                <a:srgbClr val="979797"/>
              </a:buClr>
              <a:buFont typeface="Arial"/>
              <a:buChar char="•"/>
              <a:defRPr/>
            </a:lvl2pPr>
            <a:lvl3pPr marL="685800" marR="0" indent="-86359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3pPr>
            <a:lvl4pPr marL="860425" marR="0" indent="-93344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4pPr>
            <a:lvl5pPr marL="1033463" marR="0" indent="-101282" algn="l" rtl="0">
              <a:lnSpc>
                <a:spcPct val="90000"/>
              </a:lnSpc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5pPr>
            <a:lvl6pPr marL="1207008" marR="0" indent="-97027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6pPr>
            <a:lvl7pPr marL="1380744" marR="0" indent="-92964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7pPr>
            <a:lvl8pPr marL="1554480" marR="0" indent="-101600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8pPr>
            <a:lvl9pPr marL="1728216" marR="0" indent="-97536" algn="l" rtl="0">
              <a:spcBef>
                <a:spcPts val="600"/>
              </a:spcBef>
              <a:buClr>
                <a:srgbClr val="979797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8228010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522412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10285410" y="6400800"/>
            <a:ext cx="1066801" cy="276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0652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0"/>
            <a:ext cx="1065213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5000">
                <a:srgbClr val="000000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ostwantedpei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ostwantedpaw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ostwantedpawn.com/blo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1310185" y="1600200"/>
            <a:ext cx="6428095" cy="30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mbria"/>
              <a:buNone/>
            </a:pPr>
            <a:r>
              <a:rPr lang="en-US" sz="5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Profiling</a:t>
            </a:r>
            <a:br>
              <a:rPr lang="en-US" sz="5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5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</a:t>
            </a:r>
            <a:br>
              <a:rPr lang="en-US" sz="5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5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Canadian Internet Company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1520825" y="4898571"/>
            <a:ext cx="5945187" cy="12704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Presenters: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Brandon Curtis &amp; Christopher </a:t>
            </a:r>
            <a:r>
              <a:rPr lang="en-US" sz="2800" b="0" i="0" u="none" strike="noStrike" cap="none" baseline="0" dirty="0" err="1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Sigouin</a:t>
            </a:r>
            <a:endParaRPr lang="en-US" sz="2800" b="0" i="0" u="none" strike="noStrike" cap="none" baseline="0" dirty="0">
              <a:solidFill>
                <a:srgbClr val="986E0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114297"/>
            <a:ext cx="1892812" cy="1485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36" y="5823204"/>
            <a:ext cx="1383792" cy="103479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Physical Business Side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7" marR="0" lvl="0" indent="-223837" algn="l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8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Offers pawn-based-loans, where users pawn items for a discussed amount, and must buy the item back in a period of time.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8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Buy and sell operations are handled carefully, prodding for potential stolen goods, and taking measures to assure items are in a state to re-sell.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 dirty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Electronic Business Side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Overview of the website</a:t>
            </a:r>
          </a:p>
          <a:p>
            <a:pPr marL="0" marR="0" lvl="0" indent="0" algn="l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	Shopping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location dropdown option</a:t>
            </a:r>
            <a:endParaRPr lang="en-US" sz="295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	Single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views of items</a:t>
            </a:r>
            <a:endParaRPr lang="en-US" sz="295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	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Multi views of items</a:t>
            </a:r>
          </a:p>
          <a:p>
            <a:pPr marL="0" marR="0" lvl="0" indent="0" algn="l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95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r>
              <a:rPr lang="en-US" sz="295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Shopping cart view</a:t>
            </a:r>
            <a:endParaRPr lang="en-US" sz="295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	Checkout Steps</a:t>
            </a:r>
          </a:p>
          <a:p>
            <a:pPr marL="0" marR="0" lvl="0" indent="0" algn="l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200" b="0" i="0" u="sng" strike="noStrike" cap="none" baseline="0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MOST WANTED ONLINE STORE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Overview: Location Dropdown</a:t>
            </a:r>
            <a:endParaRPr lang="en-CA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925880"/>
            <a:ext cx="10058400" cy="45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Overview: Single View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980471"/>
            <a:ext cx="10058400" cy="45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Overview: Multiple View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966823"/>
            <a:ext cx="10058400" cy="45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Overview: Shopping Cart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856367"/>
            <a:ext cx="10058400" cy="45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Overview: Checkout Options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924606"/>
            <a:ext cx="10058400" cy="45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 dirty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Social Networking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ctr">
              <a:buNone/>
            </a:pPr>
            <a:r>
              <a:rPr lang="en-CA" sz="320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is social networking?</a:t>
            </a:r>
          </a:p>
          <a:p>
            <a:pPr marL="0" indent="0" algn="ctr">
              <a:buNone/>
            </a:pPr>
            <a:r>
              <a:rPr lang="en-CA" sz="3200" b="0" i="0" u="none" strike="noStrike" cap="none" baseline="0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</a:t>
            </a:r>
            <a:r>
              <a:rPr lang="en-CA" sz="3200" b="0" i="0" u="none" strike="noStrike" cap="none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does it help Most Wanted with their business?</a:t>
            </a: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lang="en-CA" sz="2400" b="0" i="0" u="none" strike="noStrike" cap="none" baseline="0" dirty="0" smtClean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MOST WANTED FACEBOOK PAGE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MOST WANTED BLOG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Social Networking: Facebook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910959"/>
            <a:ext cx="10058400" cy="45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4" y="381000"/>
            <a:ext cx="10508776" cy="1219199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986E06"/>
                </a:solidFill>
                <a:latin typeface="Cambria"/>
                <a:sym typeface="Cambria"/>
              </a:rPr>
              <a:t>Social Networking: Blogging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1910959"/>
            <a:ext cx="10058400" cy="45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989953" y="332656"/>
            <a:ext cx="8229600" cy="1363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Our chosen business</a:t>
            </a:r>
            <a:b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“ Most Wanted PEI Inc “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424234" y="4869160"/>
            <a:ext cx="9361040" cy="18645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26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History Lesson, Background Information &amp; Business Concepts</a:t>
            </a: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26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it operates ( Electronically and Physically )</a:t>
            </a: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26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networking aspects of the business</a:t>
            </a: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26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Challenges that they face</a:t>
            </a:r>
          </a:p>
          <a:p>
            <a:pPr marL="457200" marR="0" lvl="0" indent="-457200" algn="l" rtl="0">
              <a:lnSpc>
                <a:spcPct val="80000"/>
              </a:lnSpc>
              <a:spcBef>
                <a:spcPts val="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26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Conclusion &amp; Questions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1478" y="1662032"/>
            <a:ext cx="4146549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Challenges Faced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470675" y="1981200"/>
            <a:ext cx="36003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OTHER CHALLENGES: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Educating clients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Speed of Technology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 We are out to get you! “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Tasks required by regulation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Local Competition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4500" y="4502150"/>
            <a:ext cx="2952750" cy="166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Shape 216"/>
          <p:cNvGrpSpPr/>
          <p:nvPr/>
        </p:nvGrpSpPr>
        <p:grpSpPr>
          <a:xfrm>
            <a:off x="1271957" y="1793522"/>
            <a:ext cx="7011104" cy="3049311"/>
            <a:chOff x="2081" y="0"/>
            <a:chExt cx="7011104" cy="3049311"/>
          </a:xfrm>
        </p:grpSpPr>
        <p:sp>
          <p:nvSpPr>
            <p:cNvPr id="217" name="Shape 217"/>
            <p:cNvSpPr/>
            <p:nvPr/>
          </p:nvSpPr>
          <p:spPr>
            <a:xfrm>
              <a:off x="2081" y="722804"/>
              <a:ext cx="3420050" cy="402357"/>
            </a:xfrm>
            <a:prstGeom prst="rect">
              <a:avLst/>
            </a:prstGeom>
            <a:solidFill>
              <a:srgbClr val="F7C544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081" y="873915"/>
              <a:ext cx="251249" cy="25124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081" y="0"/>
              <a:ext cx="3420050" cy="72280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2081" y="0"/>
              <a:ext cx="3420050" cy="722804"/>
            </a:xfrm>
            <a:prstGeom prst="rect">
              <a:avLst/>
            </a:prstGeom>
            <a:noFill/>
            <a:ln>
              <a:noFill/>
            </a:ln>
          </p:spPr>
          <p:txBody>
            <a:bodyPr lIns="85725" tIns="57150" rIns="85725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1575"/>
                </a:spcAft>
                <a:buSzPct val="25000"/>
                <a:buNone/>
              </a:pPr>
              <a:r>
                <a:rPr lang="en-US" sz="45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Physical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2081" y="1459569"/>
              <a:ext cx="251243" cy="251243"/>
            </a:xfrm>
            <a:prstGeom prst="rect">
              <a:avLst/>
            </a:prstGeom>
            <a:solidFill>
              <a:schemeClr val="lt1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41485" y="1292366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241485" y="1292366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149350" tIns="149350" rIns="149350" bIns="14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735"/>
                </a:spcAft>
                <a:buSzPct val="25000"/>
                <a:buNone/>
              </a:pPr>
              <a:r>
                <a:rPr lang="en-US" sz="21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Customer Fraud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2081" y="2045217"/>
              <a:ext cx="251243" cy="251243"/>
            </a:xfrm>
            <a:prstGeom prst="rect">
              <a:avLst/>
            </a:prstGeom>
            <a:solidFill>
              <a:schemeClr val="lt1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41485" y="1878015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241485" y="1878015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149350" tIns="149350" rIns="149350" bIns="14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735"/>
                </a:spcAft>
                <a:buSzPct val="25000"/>
                <a:buNone/>
              </a:pPr>
              <a:r>
                <a:rPr lang="en-US" sz="21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Employee Embezzlement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2081" y="2630866"/>
              <a:ext cx="251243" cy="251243"/>
            </a:xfrm>
            <a:prstGeom prst="rect">
              <a:avLst/>
            </a:prstGeom>
            <a:solidFill>
              <a:schemeClr val="lt1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485" y="2463663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241485" y="2463663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149350" tIns="149350" rIns="149350" bIns="14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735"/>
                </a:spcAft>
                <a:buSzPct val="25000"/>
                <a:buNone/>
              </a:pPr>
              <a:r>
                <a:rPr lang="en-US" sz="21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Managing Inventory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3593135" y="722804"/>
              <a:ext cx="3420050" cy="402357"/>
            </a:xfrm>
            <a:prstGeom prst="rect">
              <a:avLst/>
            </a:prstGeom>
            <a:solidFill>
              <a:srgbClr val="F7C544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3593135" y="873915"/>
              <a:ext cx="251249" cy="25124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3593135" y="0"/>
              <a:ext cx="3420050" cy="72280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3593135" y="0"/>
              <a:ext cx="3420050" cy="722804"/>
            </a:xfrm>
            <a:prstGeom prst="rect">
              <a:avLst/>
            </a:prstGeom>
            <a:noFill/>
            <a:ln>
              <a:noFill/>
            </a:ln>
          </p:spPr>
          <p:txBody>
            <a:bodyPr lIns="85725" tIns="57150" rIns="85725" bIns="5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1575"/>
                </a:spcAft>
                <a:buSzPct val="25000"/>
                <a:buNone/>
              </a:pPr>
              <a:r>
                <a:rPr lang="en-US" sz="45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Electronic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3593135" y="1459569"/>
              <a:ext cx="251243" cy="251243"/>
            </a:xfrm>
            <a:prstGeom prst="rect">
              <a:avLst/>
            </a:prstGeom>
            <a:solidFill>
              <a:schemeClr val="lt1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3832539" y="1292366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3832539" y="1292366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149350" tIns="149350" rIns="149350" bIns="14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735"/>
                </a:spcAft>
                <a:buSzPct val="25000"/>
                <a:buNone/>
              </a:pPr>
              <a:r>
                <a:rPr lang="en-US" sz="21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Updating Inventory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3593135" y="2045217"/>
              <a:ext cx="251243" cy="251243"/>
            </a:xfrm>
            <a:prstGeom prst="rect">
              <a:avLst/>
            </a:prstGeom>
            <a:solidFill>
              <a:schemeClr val="lt1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3832539" y="1878015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3832539" y="1878015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149350" tIns="149350" rIns="149350" bIns="14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735"/>
                </a:spcAft>
                <a:buSzPct val="25000"/>
                <a:buNone/>
              </a:pPr>
              <a:r>
                <a:rPr lang="en-US" sz="21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Active Social Media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3593135" y="2630866"/>
              <a:ext cx="251243" cy="251243"/>
            </a:xfrm>
            <a:prstGeom prst="rect">
              <a:avLst/>
            </a:prstGeom>
            <a:solidFill>
              <a:schemeClr val="lt1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3832539" y="2463663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3832539" y="2463663"/>
              <a:ext cx="3180647" cy="585648"/>
            </a:xfrm>
            <a:prstGeom prst="rect">
              <a:avLst/>
            </a:prstGeom>
            <a:noFill/>
            <a:ln>
              <a:noFill/>
            </a:ln>
          </p:spPr>
          <p:txBody>
            <a:bodyPr lIns="149350" tIns="149350" rIns="149350" bIns="14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735"/>
                </a:spcAft>
                <a:buSzPct val="25000"/>
                <a:buNone/>
              </a:pPr>
              <a:r>
                <a:rPr lang="en-US" sz="21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Site Security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To sum it all up!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527394" y="3243263"/>
            <a:ext cx="10198868" cy="38779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business model will never die!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Support is available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E-Commerce options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networking aspects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Challenges are present, but can be lucrative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121" y="1845855"/>
            <a:ext cx="3095625" cy="126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 rot="1064888">
            <a:off x="4306148" y="2667098"/>
            <a:ext cx="8229600" cy="1363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QUESTIONS ?!?!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2061964" y="4869160"/>
            <a:ext cx="8229600" cy="12922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Thanks for your time and attention!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Hope you enjoyed it.</a:t>
            </a:r>
          </a:p>
        </p:txBody>
      </p:sp>
      <p:sp>
        <p:nvSpPr>
          <p:cNvPr id="257" name="Shape 257"/>
          <p:cNvSpPr txBox="1"/>
          <p:nvPr/>
        </p:nvSpPr>
        <p:spPr>
          <a:xfrm rot="1039136">
            <a:off x="1369859" y="910723"/>
            <a:ext cx="5434821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COMMENTS ?!?!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mbria"/>
              <a:buNone/>
            </a:pPr>
            <a:r>
              <a:rPr lang="en-US" sz="3600" b="0" i="0" u="none" strike="noStrike" cap="none" baseline="0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REFERENCES ( Research</a:t>
            </a:r>
            <a:r>
              <a:rPr lang="en-US" sz="3600" b="0" i="0" u="none" strike="noStrike" cap="none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Based </a:t>
            </a:r>
            <a:r>
              <a:rPr lang="en-US" sz="3600" b="0" i="0" u="none" strike="noStrike" cap="none" baseline="0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lang="en-US" sz="3600" b="0" i="0" u="none" strike="noStrike" cap="none" baseline="0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6728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CA" dirty="0">
                <a:latin typeface="Cambria" panose="02040503050406030204" pitchFamily="18" charset="0"/>
              </a:rPr>
              <a:t>http://mostwantedpawn.com/</a:t>
            </a:r>
          </a:p>
          <a:p>
            <a:r>
              <a:rPr lang="en-CA" dirty="0">
                <a:latin typeface="Cambria" panose="02040503050406030204" pitchFamily="18" charset="0"/>
              </a:rPr>
              <a:t>Carter, S. P., &amp; </a:t>
            </a:r>
            <a:r>
              <a:rPr lang="en-CA" dirty="0" err="1">
                <a:latin typeface="Cambria" panose="02040503050406030204" pitchFamily="18" charset="0"/>
              </a:rPr>
              <a:t>Skiba</a:t>
            </a:r>
            <a:r>
              <a:rPr lang="en-CA" dirty="0">
                <a:latin typeface="Cambria" panose="02040503050406030204" pitchFamily="18" charset="0"/>
              </a:rPr>
              <a:t>, P. M. (2012). Pawnshops, Behavioral Economics, and Self-Regulation.</a:t>
            </a:r>
          </a:p>
          <a:p>
            <a:r>
              <a:rPr lang="en-CA" dirty="0">
                <a:latin typeface="Cambria" panose="02040503050406030204" pitchFamily="18" charset="0"/>
              </a:rPr>
              <a:t>http://en.wikipedia.org/wiki/History_of_pawnbroking</a:t>
            </a:r>
          </a:p>
          <a:p>
            <a:r>
              <a:rPr lang="en-CA" dirty="0">
                <a:latin typeface="Cambria" panose="02040503050406030204" pitchFamily="18" charset="0"/>
              </a:rPr>
              <a:t>http://en.wikipedia.org/wiki/Pawnbroker - HISTORY</a:t>
            </a:r>
          </a:p>
          <a:p>
            <a:r>
              <a:rPr lang="en-CA" dirty="0">
                <a:latin typeface="Cambria" panose="02040503050406030204" pitchFamily="18" charset="0"/>
              </a:rPr>
              <a:t>The Moral Economy By Laurence Fontaine - timeline help</a:t>
            </a:r>
          </a:p>
          <a:p>
            <a:r>
              <a:rPr lang="en-CA" dirty="0">
                <a:latin typeface="Cambria" panose="02040503050406030204" pitchFamily="18" charset="0"/>
              </a:rPr>
              <a:t>http://www.thecanadianencyclopedia.ca/en/article/pawnbroking/</a:t>
            </a:r>
          </a:p>
          <a:p>
            <a:r>
              <a:rPr lang="en-CA" dirty="0">
                <a:latin typeface="Cambria" panose="02040503050406030204" pitchFamily="18" charset="0"/>
              </a:rPr>
              <a:t>http://en.wikipedia.org/wiki/National_Pawnbrokers_Association</a:t>
            </a:r>
          </a:p>
          <a:p>
            <a:r>
              <a:rPr lang="en-CA" dirty="0">
                <a:latin typeface="Cambria" panose="02040503050406030204" pitchFamily="18" charset="0"/>
              </a:rPr>
              <a:t>http://www.nationalpawnbrokers.org/</a:t>
            </a:r>
          </a:p>
          <a:p>
            <a:r>
              <a:rPr lang="en-CA" dirty="0">
                <a:latin typeface="Cambria" panose="02040503050406030204" pitchFamily="18" charset="0"/>
              </a:rPr>
              <a:t>http://www.pawnmaster.com/pawn-challenges.php?p=Multi-StoreManagement ( CHALLENGES )</a:t>
            </a:r>
          </a:p>
          <a:p>
            <a:r>
              <a:rPr lang="en-CA" dirty="0">
                <a:latin typeface="Cambria" panose="02040503050406030204" pitchFamily="18" charset="0"/>
              </a:rPr>
              <a:t>http://www.entrepreneur.com/article/241759 ( SUM IT UP )</a:t>
            </a:r>
          </a:p>
          <a:p>
            <a:r>
              <a:rPr lang="en-CA" dirty="0">
                <a:latin typeface="Cambria" panose="02040503050406030204" pitchFamily="18" charset="0"/>
              </a:rPr>
              <a:t>http://listverse.com/2013/12/17/10-fascinating-facts-about-pawn-shops/ ( QUICK FACTS )</a:t>
            </a:r>
            <a:endParaRPr b="0" i="0" u="none" strike="noStrike" cap="none" baseline="0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559996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mbria"/>
              <a:buNone/>
            </a:pPr>
            <a:r>
              <a:rPr lang="en-US" sz="3600" b="0" i="0" u="none" strike="noStrike" cap="none" baseline="0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REFERENCES ( Research</a:t>
            </a:r>
            <a:r>
              <a:rPr lang="en-US" sz="3600" b="0" i="0" u="none" strike="noStrike" cap="none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Based </a:t>
            </a:r>
            <a:r>
              <a:rPr lang="en-US" sz="3600" b="0" i="0" u="none" strike="noStrike" cap="none" baseline="0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lang="en-US" sz="3600" b="0" i="0" u="none" strike="noStrike" cap="none" baseline="0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6728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CA" dirty="0">
                <a:latin typeface="Cambria" panose="02040503050406030204" pitchFamily="18" charset="0"/>
              </a:rPr>
              <a:t>http://www.charlottetownchamber.com</a:t>
            </a:r>
            <a:r>
              <a:rPr lang="en-CA" dirty="0" smtClean="0">
                <a:latin typeface="Cambria" panose="02040503050406030204" pitchFamily="18" charset="0"/>
              </a:rPr>
              <a:t>/</a:t>
            </a:r>
          </a:p>
          <a:p>
            <a:r>
              <a:rPr lang="en-CA" dirty="0">
                <a:latin typeface="Cambria" panose="02040503050406030204" pitchFamily="18" charset="0"/>
              </a:rPr>
              <a:t>http://www.summersidechamber.com/</a:t>
            </a:r>
            <a:endParaRPr lang="en-CA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34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mbria"/>
              <a:buNone/>
            </a:pPr>
            <a:r>
              <a:rPr lang="en-US" sz="3600" b="0" i="0" u="none" strike="noStrike" cap="none" baseline="0" dirty="0" smtClean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REFERENCES ( Picture based )</a:t>
            </a:r>
            <a:endParaRPr lang="en-US" sz="3600" b="0" i="0" u="none" strike="noStrike" cap="none" baseline="0" dirty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266092" y="1981200"/>
            <a:ext cx="10086118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1920" indent="0">
              <a:buNone/>
            </a:pPr>
            <a:r>
              <a:rPr lang="en-CA" dirty="0" smtClean="0">
                <a:latin typeface="Cambria" panose="02040503050406030204" pitchFamily="18" charset="0"/>
              </a:rPr>
              <a:t>http</a:t>
            </a:r>
            <a:r>
              <a:rPr lang="en-CA" dirty="0">
                <a:latin typeface="Cambria" panose="02040503050406030204" pitchFamily="18" charset="0"/>
              </a:rPr>
              <a:t>://mostwantedpawn.com/</a:t>
            </a:r>
          </a:p>
          <a:p>
            <a:pPr marL="121920" indent="0">
              <a:buNone/>
            </a:pPr>
            <a:r>
              <a:rPr lang="en-CA" dirty="0">
                <a:latin typeface="Cambria" panose="02040503050406030204" pitchFamily="18" charset="0"/>
              </a:rPr>
              <a:t>https://www.facebook.com/mostwantedpawn</a:t>
            </a:r>
            <a:endParaRPr lang="en-CA" dirty="0">
              <a:solidFill>
                <a:schemeClr val="dk1"/>
              </a:solidFill>
              <a:latin typeface="Cambria" panose="02040503050406030204" pitchFamily="18" charset="0"/>
              <a:ea typeface="Cambria"/>
              <a:cs typeface="Cambria"/>
              <a:sym typeface="Cambria"/>
            </a:endParaRPr>
          </a:p>
          <a:p>
            <a:pPr marL="121920" indent="0">
              <a:buNone/>
            </a:pPr>
            <a:r>
              <a:rPr lang="en-CA" dirty="0" smtClean="0">
                <a:latin typeface="Cambria" panose="02040503050406030204" pitchFamily="18" charset="0"/>
              </a:rPr>
              <a:t>http</a:t>
            </a:r>
            <a:r>
              <a:rPr lang="en-CA" dirty="0">
                <a:latin typeface="Cambria" panose="02040503050406030204" pitchFamily="18" charset="0"/>
              </a:rPr>
              <a:t>://www.charlottetownchamber.com/</a:t>
            </a:r>
          </a:p>
          <a:p>
            <a:pPr marL="121920" indent="0">
              <a:buNone/>
            </a:pPr>
            <a:r>
              <a:rPr lang="en-CA" dirty="0">
                <a:latin typeface="Cambria" panose="02040503050406030204" pitchFamily="18" charset="0"/>
              </a:rPr>
              <a:t>http://www.summersidechamber.com</a:t>
            </a:r>
            <a:endParaRPr lang="en-CA" dirty="0" smtClean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" indent="0">
              <a:buNone/>
            </a:pPr>
            <a:r>
              <a:rPr lang="en-CA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</a:t>
            </a:r>
            <a:r>
              <a:rPr lang="en-CA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://www.clker.com/cliparts/m/D/C/Q/6/Z/gems-hi.png ( JEWELS )</a:t>
            </a:r>
          </a:p>
          <a:p>
            <a:pPr marL="91440" indent="0">
              <a:buNone/>
            </a:pPr>
            <a:r>
              <a:rPr lang="en-CA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http://upload.wikimedia.org/wikipedia/commons/e/ea/Rubens,_Pieter_Paul_-_Head_of_a_Franciscan_Monk.jpg ( MONK )</a:t>
            </a:r>
          </a:p>
          <a:p>
            <a:pPr marL="91440" indent="0">
              <a:buNone/>
            </a:pPr>
            <a:r>
              <a:rPr lang="en-CA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http://i.huffpost.com/gen/313287/thumbs/s-HOMER-SIMPSON-large.jpg ( LICENSE )</a:t>
            </a:r>
          </a:p>
          <a:p>
            <a:pPr marL="91440" indent="0">
              <a:buNone/>
            </a:pPr>
            <a:r>
              <a:rPr lang="en-CA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http://www.townofdover.ca/siteupload/Committee.jpg ( COMMITTEE )</a:t>
            </a:r>
          </a:p>
          <a:p>
            <a:pPr marL="91440" indent="0">
              <a:buNone/>
            </a:pPr>
            <a:r>
              <a:rPr lang="en-CA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http://sustainablepeterborough.ca/wp-content/uploads/2012/02/canada-wordmark1.jpg( CAN </a:t>
            </a:r>
            <a:r>
              <a:rPr lang="en-CA" dirty="0" smtClean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FED )</a:t>
            </a:r>
          </a:p>
        </p:txBody>
      </p:sp>
    </p:spTree>
    <p:extLst>
      <p:ext uri="{BB962C8B-B14F-4D97-AF65-F5344CB8AC3E}">
        <p14:creationId xmlns:p14="http://schemas.microsoft.com/office/powerpoint/2010/main" val="4292110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10404647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Definition of a “ Pawn Broker “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22412" y="2708919"/>
            <a:ext cx="10773654" cy="2554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pawnbroker is an individual or business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(pawnshop or pawn shop) that offers secured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loans to people, with items of personal property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used as collateral.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Pawn Broker History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2797636" y="4242323"/>
            <a:ext cx="7494356" cy="2592300"/>
            <a:chOff x="1167720" y="1854"/>
            <a:chExt cx="7494356" cy="2592300"/>
          </a:xfrm>
        </p:grpSpPr>
        <p:sp>
          <p:nvSpPr>
            <p:cNvPr id="114" name="Shape 114"/>
            <p:cNvSpPr/>
            <p:nvPr/>
          </p:nvSpPr>
          <p:spPr>
            <a:xfrm rot="5400000">
              <a:off x="1396768" y="1342642"/>
              <a:ext cx="689925" cy="1148022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281603" y="1685653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 txBox="1"/>
            <p:nvPr/>
          </p:nvSpPr>
          <p:spPr>
            <a:xfrm>
              <a:off x="1281603" y="1685653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SzPct val="25000"/>
                <a:buNone/>
              </a:pPr>
              <a:r>
                <a:rPr lang="en-US" sz="28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1338</a:t>
              </a:r>
            </a:p>
          </p:txBody>
        </p:sp>
        <p:sp>
          <p:nvSpPr>
            <p:cNvPr id="117" name="Shape 117"/>
            <p:cNvSpPr/>
            <p:nvPr/>
          </p:nvSpPr>
          <p:spPr>
            <a:xfrm>
              <a:off x="2122489" y="1258123"/>
              <a:ext cx="195555" cy="19555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2665574" y="1028675"/>
              <a:ext cx="689925" cy="1148022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550408" y="1371686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2550408" y="1371686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SzPct val="25000"/>
                <a:buNone/>
              </a:pPr>
              <a:r>
                <a:rPr lang="en-US" sz="28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1450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3391296" y="944155"/>
              <a:ext cx="195555" cy="19555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5400000">
              <a:off x="3934381" y="714706"/>
              <a:ext cx="689925" cy="1148022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819216" y="1057719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819216" y="1057719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SzPct val="25000"/>
                <a:buNone/>
              </a:pPr>
              <a:r>
                <a:rPr lang="en-US" sz="28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1603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4660103" y="630187"/>
              <a:ext cx="195555" cy="19555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5400000">
              <a:off x="5203188" y="400739"/>
              <a:ext cx="689925" cy="1148022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5088023" y="743750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5088023" y="743750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None/>
              </a:pPr>
              <a:endParaRPr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5928910" y="316220"/>
              <a:ext cx="195555" cy="19555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6471996" y="86771"/>
              <a:ext cx="689925" cy="1148022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356830" y="429783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6356830" y="429783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None/>
              </a:pPr>
              <a:endParaRPr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7197717" y="2253"/>
              <a:ext cx="195555" cy="19555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5400000">
              <a:off x="7740803" y="-227194"/>
              <a:ext cx="689925" cy="1148022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FAD677"/>
                </a:gs>
                <a:gs pos="50000">
                  <a:srgbClr val="EAB633"/>
                </a:gs>
                <a:gs pos="100000">
                  <a:srgbClr val="D09808"/>
                </a:gs>
              </a:gsLst>
              <a:lin ang="5400000" scaled="0"/>
            </a:gradFill>
            <a:ln w="9525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7625636" y="115816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7625636" y="115816"/>
              <a:ext cx="1036440" cy="908501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980"/>
                </a:spcAft>
                <a:buNone/>
              </a:pPr>
              <a:endParaRPr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412" y="1844824"/>
            <a:ext cx="1928812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3862164" y="1873136"/>
            <a:ext cx="8167043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 Pawn “ is derived from the Latin work “ Pignus “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Oldest credit system ever!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Pawn Broker’s Symbol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6742484" y="5013176"/>
            <a:ext cx="979754" cy="800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1785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7966045" y="4725144"/>
            <a:ext cx="979754" cy="800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1872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9262764" y="4365103"/>
            <a:ext cx="97975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1886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286" y="4652651"/>
            <a:ext cx="1184621" cy="94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4092" y="3813087"/>
            <a:ext cx="1089024" cy="1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80467" y="4185000"/>
            <a:ext cx="934255" cy="56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2336" y="3573176"/>
            <a:ext cx="115570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45685" y="3386367"/>
            <a:ext cx="1127759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72965" y="3606069"/>
            <a:ext cx="1219199" cy="389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197869" y="381000"/>
            <a:ext cx="10801199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Background &amp; Business Concept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522412" y="1981200"/>
            <a:ext cx="9829798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7" marR="0" lvl="0" indent="-223837" algn="l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8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Most wanted is a pawn broker &amp; shop that fills its shelves with wholesale, and pawned goods.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8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Target demographic is spread across 3 niche markets; Collectors, Consumers, and people with items to part with.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8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Unlike others, Most Wanted focuses on finding items that will fit easily into their niche market.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829798" cy="12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Business Helpers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053851" y="1981200"/>
            <a:ext cx="8565142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23838" algn="l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80000"/>
              <a:buFont typeface="Noto Symbol"/>
              <a:buChar char="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National Pawn Brokers Association ( NPBA )</a:t>
            </a: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URL: http://www.nationalpawnbrokers.org/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80000"/>
              <a:buFont typeface="Noto Symbol"/>
              <a:buChar char="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Greater Charlottetown Chamber of Commerce</a:t>
            </a: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 URL: http://www.charlottetownchamber.com/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80000"/>
              <a:buFont typeface="Noto Symbol"/>
              <a:buChar char="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Great 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Summerside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Chamber of Commerce</a:t>
            </a: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 URL: http://www.summersidechamber.com/</a:t>
            </a: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Font typeface="Arial"/>
              <a:buNone/>
            </a:pPr>
            <a:endParaRPr sz="2400" b="0" i="0" u="none" strike="noStrike" cap="none" baseline="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2803" y="3284983"/>
            <a:ext cx="2362200" cy="112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8171" y="4405123"/>
            <a:ext cx="2131466" cy="198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18993" y="1741933"/>
            <a:ext cx="2366010" cy="140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-371443" y="132215"/>
            <a:ext cx="11377264" cy="162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National Pawn </a:t>
            </a:r>
            <a:b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Brokers Association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14492" y="1988840"/>
            <a:ext cx="5185791" cy="4187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3838" marR="0" lvl="0" indent="-223838" algn="l" rtl="0">
              <a:lnSpc>
                <a:spcPct val="90000"/>
              </a:lnSpc>
              <a:spcBef>
                <a:spcPts val="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Discount on advertising rates in National Pawnbroker, the quarterly member magazine, and NPA Insider, the monthly member e-newsletter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Free listing on Pawn Industry Marketplace (located on the NPA website)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Discount on booth space at Pawn Expo, annual convention and tradeshow; based on availability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Copy of the NPA membership listing for marketing purposes; to be used one-time free of charge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NPA logo for use on website and marketing collateral</a:t>
            </a:r>
          </a:p>
          <a:p>
            <a:pPr marL="223838" marR="0" lvl="0" indent="-223838" algn="l" rtl="0">
              <a:lnSpc>
                <a:spcPct val="90000"/>
              </a:lnSpc>
              <a:spcBef>
                <a:spcPts val="1800"/>
              </a:spcBef>
              <a:buClr>
                <a:srgbClr val="979797"/>
              </a:buClr>
              <a:buSzPct val="79999"/>
              <a:buFont typeface="Noto Symbol"/>
              <a:buChar char="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Eligible for Industry Partner of the Year Award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747" y="138047"/>
            <a:ext cx="2366010" cy="140207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1235233" y="2003284"/>
            <a:ext cx="5590312" cy="4401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Advocacy</a:t>
            </a:r>
          </a:p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Compliance</a:t>
            </a:r>
          </a:p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Communications</a:t>
            </a:r>
          </a:p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Meetings &amp; Events</a:t>
            </a:r>
          </a:p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Community Relations </a:t>
            </a:r>
          </a:p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Education</a:t>
            </a:r>
          </a:p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Firearms Resources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hape 175"/>
          <p:cNvGrpSpPr/>
          <p:nvPr/>
        </p:nvGrpSpPr>
        <p:grpSpPr>
          <a:xfrm>
            <a:off x="1187448" y="0"/>
            <a:ext cx="11354671" cy="6676045"/>
            <a:chOff x="61589" y="0"/>
            <a:chExt cx="11354671" cy="6676045"/>
          </a:xfrm>
        </p:grpSpPr>
        <p:sp>
          <p:nvSpPr>
            <p:cNvPr id="176" name="Shape 176"/>
            <p:cNvSpPr/>
            <p:nvPr/>
          </p:nvSpPr>
          <p:spPr>
            <a:xfrm>
              <a:off x="61589" y="0"/>
              <a:ext cx="5531074" cy="1843200"/>
            </a:xfrm>
            <a:prstGeom prst="rect">
              <a:avLst/>
            </a:prstGeom>
            <a:solidFill>
              <a:srgbClr val="F7C544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61589" y="0"/>
              <a:ext cx="5531074" cy="1843200"/>
            </a:xfrm>
            <a:prstGeom prst="rect">
              <a:avLst/>
            </a:prstGeom>
            <a:noFill/>
            <a:ln>
              <a:noFill/>
            </a:ln>
          </p:spPr>
          <p:txBody>
            <a:bodyPr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SzPct val="25000"/>
                <a:buNone/>
              </a:pPr>
              <a:r>
                <a:rPr lang="en-US" sz="3200" b="1" i="0" u="none" strike="noStrike" cap="none" baseline="0">
                  <a:solidFill>
                    <a:srgbClr val="986E06"/>
                  </a:solidFill>
                  <a:latin typeface="Cambria"/>
                  <a:ea typeface="Cambria"/>
                  <a:cs typeface="Cambria"/>
                  <a:sym typeface="Cambria"/>
                </a:rPr>
                <a:t>Greater Charlottetown Chamber of Commerce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85300" y="1828082"/>
              <a:ext cx="5508425" cy="4831199"/>
            </a:xfrm>
            <a:prstGeom prst="rect">
              <a:avLst/>
            </a:prstGeom>
            <a:solidFill>
              <a:srgbClr val="FDF3D9">
                <a:alpha val="89803"/>
              </a:srgbClr>
            </a:solidFill>
            <a:ln w="12700" cap="flat">
              <a:solidFill>
                <a:srgbClr val="FDF3D9">
                  <a:alpha val="8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85300" y="1828082"/>
              <a:ext cx="5508425" cy="4831199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Canadian Chamber Group Health Plan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UPS Members Benefit Program for Chamber Members 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Low Merchant Fee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Esso Gas Card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Spread the word, Promote Your Business - Exclusive to members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Credibility and Support of the Local Business Community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Advocacy - Together We Grow and Prosper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Cost Effective Education Opportunities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Networking Opportunities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Free for 1 year: Progress Magazine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Export Carnets &amp; Certificates of Origin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Free GCACC logo to display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5729492" y="0"/>
              <a:ext cx="5686768" cy="1843200"/>
            </a:xfrm>
            <a:prstGeom prst="rect">
              <a:avLst/>
            </a:prstGeom>
            <a:solidFill>
              <a:srgbClr val="F7C544"/>
            </a:solidFill>
            <a:ln w="12700" cap="flat">
              <a:solidFill>
                <a:srgbClr val="F7C5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 txBox="1"/>
            <p:nvPr/>
          </p:nvSpPr>
          <p:spPr>
            <a:xfrm>
              <a:off x="5729492" y="0"/>
              <a:ext cx="5686768" cy="1843200"/>
            </a:xfrm>
            <a:prstGeom prst="rect">
              <a:avLst/>
            </a:prstGeom>
            <a:noFill/>
            <a:ln>
              <a:noFill/>
            </a:ln>
          </p:spPr>
          <p:txBody>
            <a:bodyPr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SzPct val="25000"/>
                <a:buNone/>
              </a:pPr>
              <a:r>
                <a:rPr lang="en-US" sz="3200" b="1" i="0" u="none" strike="noStrike" cap="none" baseline="0">
                  <a:solidFill>
                    <a:srgbClr val="986E06"/>
                  </a:solidFill>
                  <a:latin typeface="Cambria"/>
                  <a:ea typeface="Cambria"/>
                  <a:cs typeface="Cambria"/>
                  <a:sym typeface="Cambria"/>
                </a:rPr>
                <a:t>Greater Summerside Chamber of Commerce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726692" y="1844846"/>
              <a:ext cx="5509410" cy="4831199"/>
            </a:xfrm>
            <a:prstGeom prst="rect">
              <a:avLst/>
            </a:prstGeom>
            <a:solidFill>
              <a:srgbClr val="FDF3D9">
                <a:alpha val="89803"/>
              </a:srgbClr>
            </a:solidFill>
            <a:ln w="12700" cap="flat">
              <a:solidFill>
                <a:srgbClr val="FDF3D9">
                  <a:alpha val="8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5726692" y="1844846"/>
              <a:ext cx="5509410" cy="4831199"/>
            </a:xfrm>
            <a:prstGeom prst="rect">
              <a:avLst/>
            </a:prstGeom>
            <a:noFill/>
            <a:ln>
              <a:noFill/>
            </a:ln>
          </p:spPr>
          <p:txBody>
            <a:bodyPr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Group Insurance Plan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Reduce your shipping costs with UPS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‘First Data’ payment processing benefit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Esso Fuel Discount / Home Heating Discount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adAtlantic advertising discounts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iPolitics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Community Involvement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Educational Opportunities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Networking Opportunities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Free for 1 year: Progress Magazine</a:t>
              </a: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ct val="100000"/>
                <a:buFont typeface="Cambria"/>
                <a:buChar char="•"/>
              </a:pPr>
              <a:r>
                <a:rPr lang="en-US" sz="2000" b="0" i="0" u="none" strike="noStrike" cap="none" baseline="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Free GSCC logo to display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690767" y="620687"/>
            <a:ext cx="9000999" cy="16190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986E06"/>
              </a:buClr>
              <a:buSzPct val="25000"/>
              <a:buFont typeface="Cambria"/>
              <a:buNone/>
            </a:pP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Operations </a:t>
            </a:r>
            <a:b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6000" b="0" i="0" u="none" strike="noStrike" cap="none" baseline="0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rPr>
              <a:t>Electronically &amp; Physically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7908" y="3140967"/>
            <a:ext cx="4000500" cy="28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484" y="3140967"/>
            <a:ext cx="3931919" cy="2938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rgbClr val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741</Words>
  <Application>Microsoft Office PowerPoint</Application>
  <PresentationFormat>Custom</PresentationFormat>
  <Paragraphs>153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</vt:lpstr>
      <vt:lpstr>Noto Symbol</vt:lpstr>
      <vt:lpstr>Currency Symbols 16x9</vt:lpstr>
      <vt:lpstr>Profiling a Canadian Internet Company</vt:lpstr>
      <vt:lpstr>Our chosen business “ Most Wanted PEI Inc “</vt:lpstr>
      <vt:lpstr>Definition of a “ Pawn Broker “</vt:lpstr>
      <vt:lpstr>Pawn Broker History</vt:lpstr>
      <vt:lpstr>Background &amp; Business Concept</vt:lpstr>
      <vt:lpstr>Business Helpers</vt:lpstr>
      <vt:lpstr>National Pawn  Brokers Association</vt:lpstr>
      <vt:lpstr>PowerPoint Presentation</vt:lpstr>
      <vt:lpstr>Operations  Electronically &amp; Physically</vt:lpstr>
      <vt:lpstr>Physical Business Side</vt:lpstr>
      <vt:lpstr>Electronic Business Side</vt:lpstr>
      <vt:lpstr>Overview: Location Dropdown</vt:lpstr>
      <vt:lpstr>Overview: Single View</vt:lpstr>
      <vt:lpstr>Overview: Multiple View</vt:lpstr>
      <vt:lpstr>Overview: Shopping Cart</vt:lpstr>
      <vt:lpstr>Overview: Checkout Options</vt:lpstr>
      <vt:lpstr>Social Networking</vt:lpstr>
      <vt:lpstr>Social Networking: Facebook</vt:lpstr>
      <vt:lpstr>Social Networking: Blogging</vt:lpstr>
      <vt:lpstr>Challenges Faced</vt:lpstr>
      <vt:lpstr>To sum it all up!</vt:lpstr>
      <vt:lpstr>QUESTIONS ?!?!</vt:lpstr>
      <vt:lpstr>REFERENCES ( Research Based )</vt:lpstr>
      <vt:lpstr>REFERENCES ( Research Based )</vt:lpstr>
      <vt:lpstr>REFERENCES ( Picture based 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Profiling a Canadian Internet Company</dc:title>
  <cp:lastModifiedBy>krystofurr</cp:lastModifiedBy>
  <cp:revision>8</cp:revision>
  <dcterms:modified xsi:type="dcterms:W3CDTF">2015-02-11T12:49:04Z</dcterms:modified>
</cp:coreProperties>
</file>